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55" r:id="rId1"/>
  </p:sldMasterIdLst>
  <p:notesMasterIdLst>
    <p:notesMasterId r:id="rId26"/>
  </p:notesMasterIdLst>
  <p:sldIdLst>
    <p:sldId id="256" r:id="rId2"/>
    <p:sldId id="264" r:id="rId3"/>
    <p:sldId id="257" r:id="rId4"/>
    <p:sldId id="286" r:id="rId5"/>
    <p:sldId id="265" r:id="rId6"/>
    <p:sldId id="266" r:id="rId7"/>
    <p:sldId id="267" r:id="rId8"/>
    <p:sldId id="258" r:id="rId9"/>
    <p:sldId id="268" r:id="rId10"/>
    <p:sldId id="284" r:id="rId11"/>
    <p:sldId id="271" r:id="rId12"/>
    <p:sldId id="272" r:id="rId13"/>
    <p:sldId id="270" r:id="rId14"/>
    <p:sldId id="273" r:id="rId15"/>
    <p:sldId id="274" r:id="rId16"/>
    <p:sldId id="279" r:id="rId17"/>
    <p:sldId id="275" r:id="rId18"/>
    <p:sldId id="276" r:id="rId19"/>
    <p:sldId id="259" r:id="rId20"/>
    <p:sldId id="280" r:id="rId21"/>
    <p:sldId id="282" r:id="rId22"/>
    <p:sldId id="283" r:id="rId23"/>
    <p:sldId id="281" r:id="rId24"/>
    <p:sldId id="269" r:id="rId25"/>
  </p:sldIdLst>
  <p:sldSz cx="43891200" cy="329184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7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7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7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7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7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7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7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7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75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368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25" d="100"/>
          <a:sy n="25" d="100"/>
        </p:scale>
        <p:origin x="-552" y="-104"/>
      </p:cViewPr>
      <p:guideLst>
        <p:guide orient="horz" pos="10368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4263963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2457907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1pPr>
    <a:lvl2pPr marL="2457907" algn="l" defTabSz="2457907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2pPr>
    <a:lvl3pPr marL="4915814" algn="l" defTabSz="2457907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3pPr>
    <a:lvl4pPr marL="7373722" algn="l" defTabSz="2457907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4pPr>
    <a:lvl5pPr marL="9831629" algn="l" defTabSz="2457907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5pPr>
    <a:lvl6pPr marL="12289536" algn="l" defTabSz="2457907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6pPr>
    <a:lvl7pPr marL="14747443" algn="l" defTabSz="2457907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7pPr>
    <a:lvl8pPr marL="17205350" algn="l" defTabSz="2457907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8pPr>
    <a:lvl9pPr marL="19663258" algn="l" defTabSz="2457907" rtl="0" eaLnBrk="1" latinLnBrk="0" hangingPunct="1">
      <a:defRPr sz="6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dirty="0" smtClean="0"/>
              <a:t>Who has done a poster</a:t>
            </a:r>
            <a:r>
              <a:rPr lang="en-US" baseline="0" dirty="0" smtClean="0"/>
              <a:t> session before? What advice do you have?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486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667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0667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1502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142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91422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1097280" y="1097280"/>
            <a:ext cx="41740531" cy="289681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1015992" y="25699022"/>
            <a:ext cx="41872205" cy="6391584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91840" y="7680960"/>
            <a:ext cx="37307520" cy="8544518"/>
          </a:xfrm>
        </p:spPr>
        <p:txBody>
          <a:bodyPr anchor="b">
            <a:normAutofit/>
          </a:bodyPr>
          <a:lstStyle>
            <a:lvl1pPr>
              <a:defRPr sz="211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3680" y="17068805"/>
            <a:ext cx="30723840" cy="7071360"/>
          </a:xfrm>
        </p:spPr>
        <p:txBody>
          <a:bodyPr>
            <a:normAutofit/>
          </a:bodyPr>
          <a:lstStyle>
            <a:lvl1pPr marL="0" indent="0" algn="ctr">
              <a:buNone/>
              <a:defRPr sz="9600">
                <a:solidFill>
                  <a:srgbClr val="FFFFFF"/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DB3CC-F982-40F9-8DD6-BCC9AFBF44BD}" type="datetime1">
              <a:rPr lang="en-US" smtClean="0"/>
              <a:pPr/>
              <a:t>2/28/18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54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5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1097280" y="1097280"/>
            <a:ext cx="41740531" cy="6847027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54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5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1015992" y="3428117"/>
            <a:ext cx="41872205" cy="6391584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1821120" y="6949443"/>
            <a:ext cx="9875520" cy="21539198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94560" y="6949440"/>
            <a:ext cx="28895040" cy="21539203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1861920" y="2931360"/>
            <a:ext cx="40167360" cy="4391040"/>
          </a:xfrm>
          <a:prstGeom prst="rect">
            <a:avLst/>
          </a:prstGeom>
        </p:spPr>
        <p:txBody>
          <a:bodyPr lIns="491501" tIns="491501" rIns="491501" bIns="491501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1861920" y="9534874"/>
            <a:ext cx="40167360" cy="19704960"/>
          </a:xfrm>
          <a:prstGeom prst="rect">
            <a:avLst/>
          </a:prstGeom>
        </p:spPr>
        <p:txBody>
          <a:bodyPr lIns="491501" tIns="491501" rIns="491501" bIns="491501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40667794" y="29844582"/>
            <a:ext cx="2633760" cy="2519040"/>
          </a:xfrm>
          <a:prstGeom prst="rect">
            <a:avLst/>
          </a:prstGeom>
        </p:spPr>
        <p:txBody>
          <a:bodyPr lIns="491501" tIns="491501" rIns="491501" bIns="491501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54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5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097280" y="1097280"/>
            <a:ext cx="41740531" cy="2273564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29027705" y="20177242"/>
            <a:ext cx="13806859" cy="3427325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12572738" y="19561392"/>
            <a:ext cx="26613672" cy="4080662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13577894" y="19620297"/>
            <a:ext cx="26246304" cy="3716506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26925547" y="19556038"/>
            <a:ext cx="15878400" cy="3127435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1015992" y="19481064"/>
            <a:ext cx="41872205" cy="638339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438912" tIns="219456" rIns="438912" bIns="219456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2154" y="11825088"/>
            <a:ext cx="37307520" cy="7315200"/>
          </a:xfrm>
        </p:spPr>
        <p:txBody>
          <a:bodyPr anchor="t">
            <a:normAutofit/>
          </a:bodyPr>
          <a:lstStyle>
            <a:lvl1pPr algn="ctr">
              <a:defRPr sz="211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63352" y="6899753"/>
            <a:ext cx="30805123" cy="4511045"/>
          </a:xfrm>
        </p:spPr>
        <p:txBody>
          <a:bodyPr anchor="b">
            <a:normAutofit/>
          </a:bodyPr>
          <a:lstStyle>
            <a:lvl1pPr marL="0" indent="0" algn="ctr">
              <a:buNone/>
              <a:defRPr sz="9600">
                <a:solidFill>
                  <a:srgbClr val="FFFFFF"/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DDAE5B-B07C-441A-8026-C23A427A74DC}" type="datetime1">
              <a:rPr lang="en-US" smtClean="0"/>
              <a:pPr/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B1FEA-406A-7749-A5C3-DDCB5F67A4C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54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5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247944" y="12860122"/>
            <a:ext cx="18346522" cy="16546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22296729" y="12860122"/>
            <a:ext cx="18346522" cy="1654698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7949" y="12854947"/>
            <a:ext cx="18346522" cy="3070858"/>
          </a:xfrm>
        </p:spPr>
        <p:txBody>
          <a:bodyPr anchor="ctr"/>
          <a:lstStyle>
            <a:lvl1pPr marL="0" indent="0" algn="ctr">
              <a:buNone/>
              <a:defRPr sz="11500" b="0">
                <a:solidFill>
                  <a:schemeClr val="tx2"/>
                </a:solidFill>
                <a:latin typeface="+mj-lt"/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1196" y="16459203"/>
            <a:ext cx="18336264" cy="12946382"/>
          </a:xfrm>
        </p:spPr>
        <p:txBody>
          <a:bodyPr/>
          <a:lstStyle>
            <a:lvl1pPr>
              <a:defRPr sz="9600"/>
            </a:lvl1pPr>
            <a:lvl2pPr>
              <a:defRPr sz="8600"/>
            </a:lvl2pPr>
            <a:lvl3pPr>
              <a:defRPr sz="7700"/>
            </a:lvl3pPr>
            <a:lvl4pPr>
              <a:defRPr sz="6700"/>
            </a:lvl4pPr>
            <a:lvl5pPr>
              <a:defRPr sz="6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311360" y="12854942"/>
            <a:ext cx="18346522" cy="3070858"/>
          </a:xfrm>
        </p:spPr>
        <p:txBody>
          <a:bodyPr anchor="ctr"/>
          <a:lstStyle>
            <a:lvl1pPr marL="0" indent="0" algn="ctr">
              <a:buNone/>
              <a:defRPr sz="11500" b="0" i="0">
                <a:solidFill>
                  <a:schemeClr val="tx2"/>
                </a:solidFill>
                <a:latin typeface="+mj-lt"/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0" y="16459203"/>
            <a:ext cx="18346522" cy="12946382"/>
          </a:xfrm>
        </p:spPr>
        <p:txBody>
          <a:bodyPr/>
          <a:lstStyle>
            <a:lvl1pPr>
              <a:defRPr sz="9600"/>
            </a:lvl1pPr>
            <a:lvl2pPr>
              <a:defRPr sz="8600"/>
            </a:lvl2pPr>
            <a:lvl3pPr>
              <a:defRPr sz="7700"/>
            </a:lvl3pPr>
            <a:lvl4pPr>
              <a:defRPr sz="6700"/>
            </a:lvl4pPr>
            <a:lvl5pPr>
              <a:defRPr sz="6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54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5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54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5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097280" y="1097280"/>
            <a:ext cx="41740531" cy="6847027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1015992" y="3428117"/>
            <a:ext cx="41872205" cy="638339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97280" y="1097280"/>
            <a:ext cx="41740531" cy="6847027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54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5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89120" y="17190722"/>
            <a:ext cx="16093440" cy="914400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2880"/>
              </a:spcAft>
              <a:buNone/>
              <a:defRPr sz="8600">
                <a:solidFill>
                  <a:schemeClr val="tx2"/>
                </a:solidFill>
              </a:defRPr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1015992" y="3428117"/>
            <a:ext cx="41872205" cy="6391584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4389120" y="10972800"/>
            <a:ext cx="16093440" cy="6013094"/>
          </a:xfrm>
        </p:spPr>
        <p:txBody>
          <a:bodyPr anchor="b">
            <a:noAutofit/>
          </a:bodyPr>
          <a:lstStyle>
            <a:lvl1pPr algn="l">
              <a:defRPr sz="15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329418" y="8778240"/>
            <a:ext cx="18739565" cy="18288000"/>
          </a:xfrm>
        </p:spPr>
        <p:txBody>
          <a:bodyPr anchor="ctr"/>
          <a:lstStyle>
            <a:lvl1pPr>
              <a:buClr>
                <a:schemeClr val="bg1"/>
              </a:buClr>
              <a:defRPr sz="106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96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86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77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7700">
                <a:solidFill>
                  <a:schemeClr val="tx2"/>
                </a:solidFill>
              </a:defRPr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097280" y="1097280"/>
            <a:ext cx="41740531" cy="289681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1015992" y="25699022"/>
            <a:ext cx="41872205" cy="6391584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95946" y="1625602"/>
            <a:ext cx="18300696" cy="11663683"/>
          </a:xfrm>
        </p:spPr>
        <p:txBody>
          <a:bodyPr anchor="b">
            <a:normAutofit/>
          </a:bodyPr>
          <a:lstStyle>
            <a:lvl1pPr algn="l">
              <a:defRPr sz="134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68001" y="13370561"/>
            <a:ext cx="18328642" cy="11623042"/>
          </a:xfrm>
        </p:spPr>
        <p:txBody>
          <a:bodyPr>
            <a:normAutofit/>
          </a:bodyPr>
          <a:lstStyle>
            <a:lvl1pPr marL="0" indent="0">
              <a:buNone/>
              <a:defRPr sz="8600">
                <a:solidFill>
                  <a:srgbClr val="FFFFFF"/>
                </a:solidFill>
              </a:defRPr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en" sz="54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5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23360" y="6583680"/>
            <a:ext cx="17117568" cy="14045184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15400">
                <a:solidFill>
                  <a:schemeClr val="bg1"/>
                </a:solidFill>
              </a:defRPr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097280" y="1097280"/>
            <a:ext cx="41740531" cy="11850624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1015992" y="8061259"/>
            <a:ext cx="41872205" cy="638339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94560" y="1623975"/>
            <a:ext cx="39502080" cy="6013094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785626" y="30000790"/>
            <a:ext cx="18176112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4800">
                <a:solidFill>
                  <a:schemeClr val="tx2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29465" y="30000790"/>
            <a:ext cx="18176117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48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157222" y="30000785"/>
            <a:ext cx="5576765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4800">
                <a:solidFill>
                  <a:schemeClr val="tx2"/>
                </a:solidFill>
              </a:defRPr>
            </a:lvl1pPr>
          </a:lstStyle>
          <a:p>
            <a:pPr algn="r"/>
            <a:fld id="{00000000-1234-1234-1234-123412341234}" type="slidenum">
              <a:rPr lang="en" sz="5400" smtClean="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pPr algn="r"/>
              <a:t>‹#›</a:t>
            </a:fld>
            <a:endParaRPr lang="en" sz="54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85924" y="12842242"/>
            <a:ext cx="35559998" cy="16563341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</p:sldLayoutIdLst>
  <p:hf sldNum="0" hdr="0" ftr="0" dt="0"/>
  <p:txStyles>
    <p:titleStyle>
      <a:lvl1pPr algn="ctr" defTabSz="4389120" rtl="0" eaLnBrk="1" latinLnBrk="0" hangingPunct="1">
        <a:spcBef>
          <a:spcPct val="0"/>
        </a:spcBef>
        <a:buNone/>
        <a:defRPr sz="211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316736" indent="-1316736" algn="l" defTabSz="438912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1500" kern="1200">
          <a:solidFill>
            <a:schemeClr val="tx2"/>
          </a:solidFill>
          <a:latin typeface="+mn-lt"/>
          <a:ea typeface="+mn-ea"/>
          <a:cs typeface="+mn-cs"/>
        </a:defRPr>
      </a:lvl1pPr>
      <a:lvl2pPr marL="2766062" indent="-1316736" algn="l" defTabSz="438912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0600" kern="1200">
          <a:solidFill>
            <a:schemeClr val="tx2"/>
          </a:solidFill>
          <a:latin typeface="+mn-lt"/>
          <a:ea typeface="+mn-ea"/>
          <a:cs typeface="+mn-cs"/>
        </a:defRPr>
      </a:lvl2pPr>
      <a:lvl3pPr marL="4107182" indent="-1097280" algn="l" defTabSz="438912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9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0" indent="-1097280" algn="l" defTabSz="438912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8600" kern="1200">
          <a:solidFill>
            <a:schemeClr val="tx2"/>
          </a:solidFill>
          <a:latin typeface="+mn-lt"/>
          <a:ea typeface="+mn-ea"/>
          <a:cs typeface="+mn-cs"/>
        </a:defRPr>
      </a:lvl4pPr>
      <a:lvl5pPr marL="7022592" indent="-1097280" algn="l" defTabSz="438912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7700" kern="1200">
          <a:solidFill>
            <a:schemeClr val="tx2"/>
          </a:solidFill>
          <a:latin typeface="+mn-lt"/>
          <a:ea typeface="+mn-ea"/>
          <a:cs typeface="+mn-cs"/>
        </a:defRPr>
      </a:lvl5pPr>
      <a:lvl6pPr marL="8558784" indent="-1097280" algn="l" defTabSz="4389120" rtl="0" eaLnBrk="1" latinLnBrk="0" hangingPunct="1">
        <a:spcBef>
          <a:spcPts val="1843"/>
        </a:spcBef>
        <a:buClr>
          <a:schemeClr val="accent1"/>
        </a:buClr>
        <a:buFont typeface="Symbol" pitchFamily="18" charset="2"/>
        <a:buChar char="*"/>
        <a:defRPr sz="6700" kern="1200">
          <a:solidFill>
            <a:schemeClr val="tx2"/>
          </a:solidFill>
          <a:latin typeface="+mn-lt"/>
          <a:ea typeface="+mn-ea"/>
          <a:cs typeface="+mn-cs"/>
        </a:defRPr>
      </a:lvl6pPr>
      <a:lvl7pPr marL="10094976" indent="-1097280" algn="l" defTabSz="4389120" rtl="0" eaLnBrk="1" latinLnBrk="0" hangingPunct="1">
        <a:spcBef>
          <a:spcPts val="1843"/>
        </a:spcBef>
        <a:buClr>
          <a:schemeClr val="accent1"/>
        </a:buClr>
        <a:buFont typeface="Symbol" pitchFamily="18" charset="2"/>
        <a:buChar char="*"/>
        <a:defRPr sz="6700" kern="1200">
          <a:solidFill>
            <a:schemeClr val="tx2"/>
          </a:solidFill>
          <a:latin typeface="+mn-lt"/>
          <a:ea typeface="+mn-ea"/>
          <a:cs typeface="+mn-cs"/>
        </a:defRPr>
      </a:lvl7pPr>
      <a:lvl8pPr marL="11631168" indent="-1097280" algn="l" defTabSz="4389120" rtl="0" eaLnBrk="1" latinLnBrk="0" hangingPunct="1">
        <a:spcBef>
          <a:spcPts val="1843"/>
        </a:spcBef>
        <a:buClr>
          <a:schemeClr val="accent1"/>
        </a:buClr>
        <a:buFont typeface="Symbol" pitchFamily="18" charset="2"/>
        <a:buChar char="*"/>
        <a:defRPr sz="6700" kern="1200">
          <a:solidFill>
            <a:schemeClr val="tx2"/>
          </a:solidFill>
          <a:latin typeface="+mn-lt"/>
          <a:ea typeface="+mn-ea"/>
          <a:cs typeface="+mn-cs"/>
        </a:defRPr>
      </a:lvl8pPr>
      <a:lvl9pPr marL="13167360" indent="-1097280" algn="l" defTabSz="4389120" rtl="0" eaLnBrk="1" latinLnBrk="0" hangingPunct="1">
        <a:spcBef>
          <a:spcPts val="1843"/>
        </a:spcBef>
        <a:buClr>
          <a:schemeClr val="accent1"/>
        </a:buClr>
        <a:buFont typeface="Symbol" pitchFamily="18" charset="2"/>
        <a:buChar char="*"/>
        <a:defRPr sz="67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emaFaDMTV1RxWfDr5g-IbJZRXC7rUoGbtJcXL319UITU_aYQ/viewform" TargetMode="External"/><Relationship Id="rId4" Type="http://schemas.openxmlformats.org/officeDocument/2006/relationships/hyperlink" Target="mailto:tmaynard@fsu.edu" TargetMode="External"/><Relationship Id="rId5" Type="http://schemas.openxmlformats.org/officeDocument/2006/relationships/hyperlink" Target="mailto:-ka16f@my.fsu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fsudigitalstudio@gmail.co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dropbox.fsu.edu/" TargetMode="External"/><Relationship Id="rId4" Type="http://schemas.openxmlformats.org/officeDocument/2006/relationships/hyperlink" Target="mailto:alicia.batailles@fsu.edu" TargetMode="External"/><Relationship Id="rId5" Type="http://schemas.openxmlformats.org/officeDocument/2006/relationships/hyperlink" Target="mailto:jbatchelder@fsu.edu" TargetMode="External"/><Relationship Id="rId6" Type="http://schemas.openxmlformats.org/officeDocument/2006/relationships/hyperlink" Target="mailto:khayworth@fsu.edu" TargetMode="External"/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http://cre.fsu.edu/sites/g/files/upcbnu391/files/Research%20Poster%20Checklist.docx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fsu.digital.flvc.org/islandora/object/fsu:undergraduate_research_symposium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>
            <a:spLocks noGrp="1"/>
          </p:cNvSpPr>
          <p:nvPr>
            <p:ph type="ctrTitle"/>
          </p:nvPr>
        </p:nvSpPr>
        <p:spPr>
          <a:xfrm>
            <a:off x="3291840" y="2716501"/>
            <a:ext cx="37307520" cy="5890846"/>
          </a:xfrm>
          <a:prstGeom prst="rect">
            <a:avLst/>
          </a:prstGeom>
        </p:spPr>
        <p:txBody>
          <a:bodyPr lIns="491501" tIns="491501" rIns="491501" bIns="491501" anchor="b" anchorCtr="0">
            <a:noAutofit/>
          </a:bodyPr>
          <a:lstStyle/>
          <a:p>
            <a:r>
              <a:rPr lang="en" dirty="0"/>
              <a:t>Creating </a:t>
            </a:r>
            <a:r>
              <a:rPr lang="en" dirty="0" smtClean="0"/>
              <a:t>a</a:t>
            </a:r>
            <a:r>
              <a:rPr lang="en-US" dirty="0" smtClean="0"/>
              <a:t>n Impactful </a:t>
            </a:r>
            <a:r>
              <a:rPr lang="en" dirty="0" smtClean="0"/>
              <a:t>Poste</a:t>
            </a:r>
            <a:r>
              <a:rPr lang="en-US" dirty="0" smtClean="0"/>
              <a:t>r</a:t>
            </a:r>
            <a:endParaRPr lang="en" dirty="0"/>
          </a:p>
        </p:txBody>
      </p:sp>
      <p:sp>
        <p:nvSpPr>
          <p:cNvPr id="64" name="Shape 64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491501" tIns="491501" rIns="491501" bIns="491501" anchor="t" anchorCtr="0">
            <a:noAutofit/>
          </a:bodyPr>
          <a:lstStyle/>
          <a:p>
            <a:endParaRPr/>
          </a:p>
        </p:txBody>
      </p:sp>
      <p:pic>
        <p:nvPicPr>
          <p:cNvPr id="2" name="Picture 1" descr="IMG_674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220" y="9515953"/>
            <a:ext cx="22512008" cy="150080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1902" y="24552102"/>
            <a:ext cx="2173099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Presented by: Kim Reid &amp; </a:t>
            </a:r>
            <a:r>
              <a:rPr lang="en-US" dirty="0" err="1" smtClean="0"/>
              <a:t>Jenni</a:t>
            </a:r>
            <a:r>
              <a:rPr lang="en-US" dirty="0" smtClean="0"/>
              <a:t> Batchelder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Formatting: Images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1920" y="9534874"/>
            <a:ext cx="20706510" cy="218753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Graphics should have a purpose</a:t>
            </a:r>
          </a:p>
          <a:p>
            <a:r>
              <a:rPr lang="en-US" dirty="0" smtClean="0"/>
              <a:t>Your graphics/images should not be pixilated</a:t>
            </a:r>
          </a:p>
          <a:p>
            <a:pPr lvl="1"/>
            <a:r>
              <a:rPr lang="en-US" dirty="0"/>
              <a:t>Pictures 300 dpi and 1000x1000 or larger</a:t>
            </a:r>
          </a:p>
          <a:p>
            <a:pPr lvl="1"/>
            <a:r>
              <a:rPr lang="en-US" dirty="0"/>
              <a:t>Images and graphs 5”x7” or larger</a:t>
            </a:r>
          </a:p>
          <a:p>
            <a:r>
              <a:rPr lang="en-US" dirty="0" smtClean="0"/>
              <a:t>Graphs are two-dimensional, simple, and easily understood</a:t>
            </a:r>
          </a:p>
          <a:p>
            <a:r>
              <a:rPr lang="en-US" dirty="0" smtClean="0"/>
              <a:t>Create your graphs within PowerPoint rather than importing a picture of a graph or a graph from another program (e.g. SPS)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054" y="9534874"/>
            <a:ext cx="14153821" cy="106153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0024" t="40356" r="42244" b="37780"/>
          <a:stretch/>
        </p:blipFill>
        <p:spPr>
          <a:xfrm>
            <a:off x="24202596" y="20630851"/>
            <a:ext cx="16742204" cy="98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09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Example Posters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There is no one way to accomplish posters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These examples aren’t perfect. </a:t>
            </a:r>
          </a:p>
          <a:p>
            <a:r>
              <a:rPr lang="en-US" dirty="0" smtClean="0"/>
              <a:t>What would you change to better communicate their research?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423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9-07 at 1.27.5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/>
          <a:stretch/>
        </p:blipFill>
        <p:spPr>
          <a:xfrm>
            <a:off x="-96885" y="0"/>
            <a:ext cx="43988085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0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07 at 1.27.0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r="1158"/>
          <a:stretch/>
        </p:blipFill>
        <p:spPr>
          <a:xfrm>
            <a:off x="0" y="0"/>
            <a:ext cx="4389120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463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07 at 1.28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6072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9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07 at 1.29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2168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7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7-09-07 at 1.29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6072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35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9-07 at 1.30.1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2168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22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7-09-07 at 1.31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21680" cy="3291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12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91501" tIns="491501" rIns="491501" bIns="491501" anchor="b" anchorCtr="0">
            <a:noAutofit/>
          </a:bodyPr>
          <a:lstStyle/>
          <a:p>
            <a:r>
              <a:rPr lang="en" sz="13000" dirty="0" smtClean="0"/>
              <a:t>The “Elevator Speech”</a:t>
            </a:r>
            <a:endParaRPr lang="en" sz="13000" dirty="0"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861920" y="11469917"/>
            <a:ext cx="40167360" cy="19704960"/>
          </a:xfrm>
          <a:prstGeom prst="rect">
            <a:avLst/>
          </a:prstGeom>
        </p:spPr>
        <p:txBody>
          <a:bodyPr lIns="491501" tIns="491501" rIns="491501" bIns="491501" anchor="t" anchorCtr="0">
            <a:noAutofit/>
          </a:bodyPr>
          <a:lstStyle/>
          <a:p>
            <a:pPr lvl="0"/>
            <a:r>
              <a:rPr lang="en-US" dirty="0" smtClean="0"/>
              <a:t>The elevator speech is a 1-2 minute summary of your research that explains the </a:t>
            </a:r>
            <a:r>
              <a:rPr lang="en-US" dirty="0"/>
              <a:t>basis of the project </a:t>
            </a:r>
            <a:r>
              <a:rPr lang="en-US" dirty="0" smtClean="0"/>
              <a:t>while engaging the </a:t>
            </a:r>
            <a:r>
              <a:rPr lang="en-US" dirty="0"/>
              <a:t>listener </a:t>
            </a:r>
            <a:r>
              <a:rPr lang="en-US" dirty="0" smtClean="0"/>
              <a:t>so they become interested </a:t>
            </a:r>
            <a:r>
              <a:rPr lang="en-US" dirty="0"/>
              <a:t>in hearing </a:t>
            </a:r>
            <a:r>
              <a:rPr lang="en-US" dirty="0" smtClean="0"/>
              <a:t>more. 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Clarity is Key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ssume the listener has </a:t>
            </a:r>
            <a:r>
              <a:rPr lang="en-US" b="1" u="sng" dirty="0" smtClean="0"/>
              <a:t>no knowledge </a:t>
            </a:r>
            <a:r>
              <a:rPr lang="en-US" dirty="0" smtClean="0"/>
              <a:t>of the specific terms related to your field of study.</a:t>
            </a:r>
          </a:p>
          <a:p>
            <a:pPr lvl="1"/>
            <a:r>
              <a:rPr lang="en-US" dirty="0" smtClean="0"/>
              <a:t>Explain major terminology important to your research</a:t>
            </a:r>
          </a:p>
          <a:p>
            <a:pPr lvl="1"/>
            <a:r>
              <a:rPr lang="en-US" dirty="0" smtClean="0"/>
              <a:t>Be sure to be loud enough to be heard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85924" y="11479614"/>
            <a:ext cx="35559998" cy="19100120"/>
          </a:xfrm>
        </p:spPr>
        <p:txBody>
          <a:bodyPr>
            <a:normAutofit/>
          </a:bodyPr>
          <a:lstStyle/>
          <a:p>
            <a:r>
              <a:rPr lang="en-US" dirty="0" smtClean="0"/>
              <a:t>Getting Started in PowerPoint</a:t>
            </a:r>
          </a:p>
          <a:p>
            <a:r>
              <a:rPr lang="en-US" dirty="0" smtClean="0"/>
              <a:t>Formatting</a:t>
            </a:r>
          </a:p>
          <a:p>
            <a:pPr lvl="1"/>
            <a:r>
              <a:rPr lang="en-US" dirty="0" smtClean="0"/>
              <a:t>The Header</a:t>
            </a:r>
          </a:p>
          <a:p>
            <a:pPr lvl="1"/>
            <a:r>
              <a:rPr lang="en-US" dirty="0" smtClean="0"/>
              <a:t>The Information</a:t>
            </a:r>
          </a:p>
          <a:p>
            <a:pPr lvl="2"/>
            <a:r>
              <a:rPr lang="en-US" dirty="0" smtClean="0"/>
              <a:t>Section Themes</a:t>
            </a:r>
          </a:p>
          <a:p>
            <a:pPr lvl="1"/>
            <a:r>
              <a:rPr lang="en-US" dirty="0" smtClean="0"/>
              <a:t>Styling Tips</a:t>
            </a:r>
            <a:endParaRPr lang="en-US" dirty="0"/>
          </a:p>
          <a:p>
            <a:r>
              <a:rPr lang="en-US" dirty="0" smtClean="0"/>
              <a:t>Examples</a:t>
            </a:r>
          </a:p>
          <a:p>
            <a:r>
              <a:rPr lang="en-US" dirty="0" smtClean="0"/>
              <a:t>Digital Studio</a:t>
            </a:r>
          </a:p>
          <a:p>
            <a:r>
              <a:rPr lang="en-US" dirty="0" smtClean="0"/>
              <a:t>Preparing for the Presentation: Elevator Speech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479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91501" tIns="491501" rIns="491501" bIns="491501" anchor="b" anchorCtr="0">
            <a:noAutofit/>
          </a:bodyPr>
          <a:lstStyle/>
          <a:p>
            <a:r>
              <a:rPr lang="en" sz="13000" dirty="0" smtClean="0"/>
              <a:t>The “Elevator Speech”</a:t>
            </a:r>
            <a:endParaRPr lang="en" sz="13000" dirty="0"/>
          </a:p>
        </p:txBody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861920" y="11469917"/>
            <a:ext cx="40167360" cy="19704960"/>
          </a:xfrm>
          <a:prstGeom prst="rect">
            <a:avLst/>
          </a:prstGeom>
        </p:spPr>
        <p:txBody>
          <a:bodyPr lIns="491501" tIns="491501" rIns="491501" bIns="491501" anchor="t" anchorCtr="0">
            <a:noAutofit/>
          </a:bodyPr>
          <a:lstStyle/>
          <a:p>
            <a:pPr lvl="0"/>
            <a:r>
              <a:rPr lang="en-US" dirty="0" smtClean="0"/>
              <a:t>Be Approachable!</a:t>
            </a:r>
          </a:p>
          <a:p>
            <a:pPr lvl="1"/>
            <a:r>
              <a:rPr lang="en-US" dirty="0" smtClean="0"/>
              <a:t>Smile</a:t>
            </a:r>
          </a:p>
          <a:p>
            <a:pPr lvl="1"/>
            <a:r>
              <a:rPr lang="en-US" dirty="0" smtClean="0"/>
              <a:t>Invite people into your area</a:t>
            </a:r>
          </a:p>
          <a:p>
            <a:pPr lvl="1"/>
            <a:r>
              <a:rPr lang="en-US" dirty="0" smtClean="0"/>
              <a:t>Look up and be aware of body language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Pay attention </a:t>
            </a:r>
            <a:r>
              <a:rPr lang="en-US" dirty="0"/>
              <a:t>to the reaction of the people </a:t>
            </a:r>
            <a:r>
              <a:rPr lang="en-US" dirty="0" smtClean="0"/>
              <a:t>you </a:t>
            </a:r>
            <a:r>
              <a:rPr lang="en-US" dirty="0"/>
              <a:t>are speaking to so </a:t>
            </a:r>
            <a:r>
              <a:rPr lang="en-US" dirty="0" smtClean="0"/>
              <a:t>you </a:t>
            </a:r>
            <a:r>
              <a:rPr lang="en-US" dirty="0"/>
              <a:t>can know when to go </a:t>
            </a:r>
            <a:r>
              <a:rPr lang="en-US" dirty="0" smtClean="0"/>
              <a:t>on and </a:t>
            </a:r>
            <a:r>
              <a:rPr lang="en-US" dirty="0"/>
              <a:t>give more details and when to stop</a:t>
            </a:r>
            <a:r>
              <a:rPr lang="en-US" dirty="0" smtClean="0"/>
              <a:t>.</a:t>
            </a:r>
          </a:p>
          <a:p>
            <a:pPr lvl="0"/>
            <a:endParaRPr lang="en-US" dirty="0"/>
          </a:p>
          <a:p>
            <a:pPr lvl="0"/>
            <a:r>
              <a:rPr lang="en-US" dirty="0" smtClean="0"/>
              <a:t>Remember to </a:t>
            </a:r>
            <a:r>
              <a:rPr lang="en-US" dirty="0"/>
              <a:t>ASK </a:t>
            </a:r>
            <a:r>
              <a:rPr lang="en-US" dirty="0" smtClean="0"/>
              <a:t>your audience if they have questions.</a:t>
            </a:r>
            <a:endParaRPr lang="en-US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9699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Digital Studio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2708" y="11319523"/>
            <a:ext cx="18346522" cy="3070858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Do They Do?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251196" y="14390383"/>
            <a:ext cx="18336264" cy="18528018"/>
          </a:xfrm>
        </p:spPr>
        <p:txBody>
          <a:bodyPr>
            <a:normAutofit/>
          </a:bodyPr>
          <a:lstStyle/>
          <a:p>
            <a:pPr lvl="0"/>
            <a:r>
              <a:rPr lang="en-US" sz="8800" b="1" dirty="0"/>
              <a:t>Technical Knowledge</a:t>
            </a:r>
          </a:p>
          <a:p>
            <a:pPr lvl="1"/>
            <a:r>
              <a:rPr lang="en-US" sz="8000" dirty="0"/>
              <a:t>Software Tutorials</a:t>
            </a:r>
          </a:p>
          <a:p>
            <a:pPr lvl="2"/>
            <a:r>
              <a:rPr lang="en-US" sz="7200" dirty="0"/>
              <a:t>Adobe Creative Suite</a:t>
            </a:r>
          </a:p>
          <a:p>
            <a:pPr lvl="2"/>
            <a:r>
              <a:rPr lang="en-US" sz="7200" dirty="0"/>
              <a:t>Web Design</a:t>
            </a:r>
          </a:p>
          <a:p>
            <a:pPr lvl="2"/>
            <a:r>
              <a:rPr lang="en-US" sz="7200" dirty="0"/>
              <a:t>Research Posters</a:t>
            </a:r>
          </a:p>
          <a:p>
            <a:pPr lvl="1"/>
            <a:r>
              <a:rPr lang="en-US" sz="8000" dirty="0"/>
              <a:t>Workshops</a:t>
            </a:r>
          </a:p>
          <a:p>
            <a:pPr lvl="0"/>
            <a:r>
              <a:rPr lang="en-US" sz="8800" b="1" dirty="0"/>
              <a:t>Rhetorical Sophistication</a:t>
            </a:r>
          </a:p>
          <a:p>
            <a:pPr lvl="1"/>
            <a:r>
              <a:rPr lang="en-US" sz="8000" dirty="0"/>
              <a:t>Project Consultation </a:t>
            </a:r>
          </a:p>
          <a:p>
            <a:pPr lvl="1"/>
            <a:r>
              <a:rPr lang="en-US" sz="8000" dirty="0"/>
              <a:t>Drafting Guidance</a:t>
            </a:r>
          </a:p>
          <a:p>
            <a:pPr lvl="1"/>
            <a:r>
              <a:rPr lang="en-US" sz="8000" dirty="0"/>
              <a:t>Design Feedback</a:t>
            </a:r>
          </a:p>
          <a:p>
            <a:pPr lvl="1"/>
            <a:r>
              <a:rPr lang="en-US" sz="8000" dirty="0"/>
              <a:t>Revision </a:t>
            </a:r>
            <a:r>
              <a:rPr lang="en-US" sz="8000" dirty="0" smtClean="0"/>
              <a:t>Strategies</a:t>
            </a:r>
            <a:endParaRPr lang="en-US" sz="8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296119" y="11319518"/>
            <a:ext cx="18346522" cy="3070858"/>
          </a:xfrm>
        </p:spPr>
        <p:txBody>
          <a:bodyPr/>
          <a:lstStyle/>
          <a:p>
            <a:r>
              <a:rPr lang="en-US" b="1" dirty="0"/>
              <a:t>How They Can </a:t>
            </a:r>
            <a:r>
              <a:rPr lang="en-US" b="1" dirty="0" smtClean="0"/>
              <a:t>Help?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19" y="14390382"/>
            <a:ext cx="18883937" cy="1852801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Planning</a:t>
            </a:r>
            <a:endParaRPr lang="en-US" dirty="0"/>
          </a:p>
          <a:p>
            <a:pPr lvl="1"/>
            <a:r>
              <a:rPr lang="en-US" dirty="0"/>
              <a:t>Research Posters as a Genre</a:t>
            </a:r>
          </a:p>
          <a:p>
            <a:pPr lvl="1"/>
            <a:r>
              <a:rPr lang="en-US" dirty="0"/>
              <a:t>Software Tutorials</a:t>
            </a:r>
          </a:p>
          <a:p>
            <a:pPr lvl="2"/>
            <a:r>
              <a:rPr lang="en-US" dirty="0"/>
              <a:t>Microsoft PowerPoint</a:t>
            </a:r>
          </a:p>
          <a:p>
            <a:pPr lvl="2"/>
            <a:r>
              <a:rPr lang="en-US" dirty="0"/>
              <a:t>Microsoft Publisher</a:t>
            </a:r>
          </a:p>
          <a:p>
            <a:pPr lvl="2"/>
            <a:r>
              <a:rPr lang="en-US" dirty="0"/>
              <a:t>Adobe InDesign</a:t>
            </a:r>
          </a:p>
          <a:p>
            <a:pPr lvl="2"/>
            <a:r>
              <a:rPr lang="en-US" dirty="0"/>
              <a:t>Adobe Illustrator</a:t>
            </a:r>
          </a:p>
          <a:p>
            <a:r>
              <a:rPr lang="en-US" b="1" dirty="0" smtClean="0"/>
              <a:t>Drafting</a:t>
            </a:r>
            <a:endParaRPr lang="en-US" dirty="0"/>
          </a:p>
          <a:p>
            <a:pPr lvl="1"/>
            <a:r>
              <a:rPr lang="en-US" dirty="0"/>
              <a:t>Individual Consultations</a:t>
            </a:r>
          </a:p>
          <a:p>
            <a:pPr lvl="1"/>
            <a:r>
              <a:rPr lang="en-US" dirty="0"/>
              <a:t>Drafting Workshops</a:t>
            </a:r>
          </a:p>
          <a:p>
            <a:pPr lvl="1"/>
            <a:r>
              <a:rPr lang="en-US" dirty="0"/>
              <a:t>Feedback and Revision Workshops</a:t>
            </a:r>
          </a:p>
          <a:p>
            <a:pPr lvl="1"/>
            <a:r>
              <a:rPr lang="en-US" dirty="0" err="1"/>
              <a:t>Muli</a:t>
            </a:r>
            <a:r>
              <a:rPr lang="en-US" dirty="0"/>
              <a:t>-Step Workshops</a:t>
            </a:r>
          </a:p>
          <a:p>
            <a:r>
              <a:rPr lang="en-US" b="1" dirty="0" smtClean="0"/>
              <a:t>Printing</a:t>
            </a:r>
            <a:endParaRPr lang="en-US" dirty="0"/>
          </a:p>
          <a:p>
            <a:pPr lvl="1"/>
            <a:r>
              <a:rPr lang="en-US" dirty="0"/>
              <a:t>Free printing posters for UROP </a:t>
            </a:r>
            <a:r>
              <a:rPr lang="en-US" dirty="0" smtClean="0"/>
              <a:t>students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502694" y="6145307"/>
            <a:ext cx="10183553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 algn="ctr"/>
            <a:r>
              <a:rPr lang="en-US" dirty="0" smtClean="0"/>
              <a:t>Two Locations</a:t>
            </a:r>
          </a:p>
          <a:p>
            <a:pPr lvl="1" algn="ctr"/>
            <a:r>
              <a:rPr lang="en-US" dirty="0" smtClean="0"/>
              <a:t>Williams </a:t>
            </a:r>
            <a:r>
              <a:rPr lang="en-US" dirty="0"/>
              <a:t>222B</a:t>
            </a:r>
          </a:p>
          <a:p>
            <a:pPr lvl="1" algn="ctr"/>
            <a:r>
              <a:rPr lang="en-US" dirty="0"/>
              <a:t>Johnston Ground G062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18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Digital Studio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678" y="6168231"/>
            <a:ext cx="36270302" cy="25688870"/>
          </a:xfrm>
        </p:spPr>
        <p:txBody>
          <a:bodyPr>
            <a:normAutofit/>
          </a:bodyPr>
          <a:lstStyle/>
          <a:p>
            <a:r>
              <a:rPr lang="en-US" b="1" dirty="0"/>
              <a:t>How to Get In Touch</a:t>
            </a:r>
            <a:endParaRPr lang="en-US" dirty="0"/>
          </a:p>
          <a:p>
            <a:pPr lvl="1"/>
            <a:r>
              <a:rPr lang="en-US" dirty="0"/>
              <a:t>Email: </a:t>
            </a:r>
            <a:r>
              <a:rPr lang="en-US" u="sng" dirty="0">
                <a:hlinkClick r:id="rId2"/>
              </a:rPr>
              <a:t>fsudigitalstudio@gmail.com</a:t>
            </a:r>
            <a:endParaRPr lang="en-US" dirty="0"/>
          </a:p>
          <a:p>
            <a:pPr lvl="1"/>
            <a:r>
              <a:rPr lang="en-US" dirty="0"/>
              <a:t>Workshop Scheduling at: </a:t>
            </a:r>
            <a:r>
              <a:rPr lang="en-US" u="sng" dirty="0">
                <a:hlinkClick r:id="rId3"/>
              </a:rPr>
              <a:t>https://docs.google.com/forms/d/e/1FAIpQLSemaFaDMTV1RxWfDr5g-IbJZRXC7rUoGbtJcXL319UITU_aYQ/viewform</a:t>
            </a:r>
            <a:endParaRPr lang="en-US" dirty="0"/>
          </a:p>
          <a:p>
            <a:r>
              <a:rPr lang="en-US" dirty="0" smtClean="0"/>
              <a:t>To </a:t>
            </a:r>
            <a:r>
              <a:rPr lang="en-US" dirty="0"/>
              <a:t>Administrators:</a:t>
            </a:r>
          </a:p>
          <a:p>
            <a:pPr lvl="1"/>
            <a:r>
              <a:rPr lang="en-US" dirty="0" smtClean="0"/>
              <a:t>Williams </a:t>
            </a:r>
            <a:r>
              <a:rPr lang="en-US" dirty="0"/>
              <a:t>–Travis Maynard </a:t>
            </a:r>
            <a:r>
              <a:rPr lang="en-US" u="sng" dirty="0">
                <a:hlinkClick r:id="rId4"/>
              </a:rPr>
              <a:t>tmaynard@fsu.edu</a:t>
            </a:r>
            <a:endParaRPr lang="en-US" dirty="0"/>
          </a:p>
          <a:p>
            <a:pPr lvl="1"/>
            <a:r>
              <a:rPr lang="en-US" dirty="0" smtClean="0"/>
              <a:t>Johnston </a:t>
            </a:r>
            <a:r>
              <a:rPr lang="en-US" dirty="0"/>
              <a:t>Ground –</a:t>
            </a:r>
            <a:r>
              <a:rPr lang="en-US" dirty="0" err="1"/>
              <a:t>Kamila</a:t>
            </a:r>
            <a:r>
              <a:rPr lang="en-US" dirty="0"/>
              <a:t> Albert </a:t>
            </a:r>
            <a:r>
              <a:rPr lang="en-US" u="sng" dirty="0">
                <a:hlinkClick r:id="rId5"/>
              </a:rPr>
              <a:t>-ka16f@my.fsu.edu</a:t>
            </a:r>
            <a:r>
              <a:rPr lang="en-US" dirty="0"/>
              <a:t> </a:t>
            </a:r>
          </a:p>
          <a:p>
            <a:r>
              <a:rPr lang="en-US" dirty="0"/>
              <a:t>Hours</a:t>
            </a:r>
          </a:p>
          <a:p>
            <a:pPr lvl="1"/>
            <a:r>
              <a:rPr lang="en-US" dirty="0" smtClean="0"/>
              <a:t>Monday </a:t>
            </a:r>
            <a:r>
              <a:rPr lang="en-US" dirty="0"/>
              <a:t>– Thursday: 10am to 4pm</a:t>
            </a:r>
          </a:p>
          <a:p>
            <a:pPr lvl="1"/>
            <a:r>
              <a:rPr lang="en-US" dirty="0" smtClean="0"/>
              <a:t>Fridays</a:t>
            </a:r>
            <a:r>
              <a:rPr lang="en-US" dirty="0"/>
              <a:t>: 10am to 2pm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6787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Reminders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1920" y="11430762"/>
            <a:ext cx="40167360" cy="1780907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Review the </a:t>
            </a:r>
            <a:r>
              <a:rPr lang="en-US" dirty="0" smtClean="0">
                <a:hlinkClick r:id="rId2"/>
              </a:rPr>
              <a:t>Research Poster Checklist Here</a:t>
            </a:r>
            <a:endParaRPr lang="en-US" dirty="0"/>
          </a:p>
          <a:p>
            <a:r>
              <a:rPr lang="en-US" dirty="0" smtClean="0"/>
              <a:t>Be </a:t>
            </a:r>
            <a:r>
              <a:rPr lang="en-US" dirty="0" smtClean="0"/>
              <a:t>sure to </a:t>
            </a:r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</a:rPr>
              <a:t>save your poster as a PDF</a:t>
            </a:r>
          </a:p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Friday, March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 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9th</a:t>
            </a:r>
            <a:r>
              <a:rPr lang="en-US" dirty="0"/>
              <a:t> - the deadline to submit your poster to CRE for printing</a:t>
            </a:r>
            <a:r>
              <a:rPr lang="en-US" dirty="0" smtClean="0"/>
              <a:t>.</a:t>
            </a:r>
          </a:p>
          <a:p>
            <a:pPr lvl="1"/>
            <a:r>
              <a:rPr lang="en-US" dirty="0"/>
              <a:t>To have your poster printed by the CRE, please submit a PDF of your poster through </a:t>
            </a:r>
            <a:r>
              <a:rPr lang="en-US" dirty="0" err="1"/>
              <a:t>DropBox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Step 1: Go to </a:t>
            </a:r>
            <a:r>
              <a:rPr lang="en-US" dirty="0">
                <a:hlinkClick r:id="rId3"/>
              </a:rPr>
              <a:t>https://dropbox.fsu.edu/</a:t>
            </a:r>
          </a:p>
          <a:p>
            <a:pPr lvl="1"/>
            <a:r>
              <a:rPr lang="en-US" dirty="0"/>
              <a:t>Step 2: Log in with your FSUID and password</a:t>
            </a:r>
          </a:p>
          <a:p>
            <a:pPr lvl="1"/>
            <a:r>
              <a:rPr lang="en-US" dirty="0"/>
              <a:t>Step 3: Select "Drop Off" and enter </a:t>
            </a:r>
            <a:r>
              <a:rPr lang="en-US" dirty="0">
                <a:hlinkClick r:id="rId4"/>
              </a:rPr>
              <a:t>alicia.batailles@fsu.edu</a:t>
            </a:r>
            <a:r>
              <a:rPr lang="en-US" dirty="0"/>
              <a:t> and </a:t>
            </a:r>
            <a:r>
              <a:rPr lang="en-US" dirty="0">
                <a:hlinkClick r:id="rId5"/>
              </a:rPr>
              <a:t>jbatchelder@fsu.edu</a:t>
            </a:r>
            <a:r>
              <a:rPr lang="en-US" dirty="0"/>
              <a:t> as your recipients and attach the PDF.</a:t>
            </a:r>
            <a:endParaRPr lang="en-US" dirty="0">
              <a:hlinkClick r:id="rId6"/>
            </a:endParaRPr>
          </a:p>
          <a:p>
            <a:pPr lvl="1"/>
            <a:r>
              <a:rPr lang="en-US" dirty="0"/>
              <a:t>**Make sure to submit your file as a </a:t>
            </a:r>
            <a:r>
              <a:rPr lang="en-US" b="1" dirty="0"/>
              <a:t>PDF</a:t>
            </a:r>
            <a:r>
              <a:rPr lang="en-US" dirty="0"/>
              <a:t> to ensure that formatting does not get shifted around. Use </a:t>
            </a:r>
            <a:r>
              <a:rPr lang="en-US" dirty="0" err="1"/>
              <a:t>Dropbox</a:t>
            </a:r>
            <a:r>
              <a:rPr lang="en-US" dirty="0"/>
              <a:t> - do not email us your poster!**</a:t>
            </a:r>
          </a:p>
          <a:p>
            <a:r>
              <a:rPr lang="en-US" b="1" dirty="0" smtClean="0">
                <a:solidFill>
                  <a:srgbClr val="660066"/>
                </a:solidFill>
              </a:rPr>
              <a:t>Wednesday</a:t>
            </a:r>
            <a:r>
              <a:rPr lang="en-US" b="1" dirty="0">
                <a:solidFill>
                  <a:srgbClr val="660066"/>
                </a:solidFill>
              </a:rPr>
              <a:t>, March 28</a:t>
            </a:r>
            <a:r>
              <a:rPr lang="en-US" dirty="0">
                <a:solidFill>
                  <a:srgbClr val="660066"/>
                </a:solidFill>
              </a:rPr>
              <a:t>: </a:t>
            </a:r>
            <a:r>
              <a:rPr lang="en-US" dirty="0"/>
              <a:t>Date printed poster is due to CRE if </a:t>
            </a:r>
            <a:r>
              <a:rPr lang="en-US" dirty="0" smtClean="0"/>
              <a:t>your </a:t>
            </a:r>
            <a:r>
              <a:rPr lang="en-US" dirty="0"/>
              <a:t>department is printing poster for </a:t>
            </a:r>
            <a:r>
              <a:rPr lang="en-US" dirty="0" smtClean="0"/>
              <a:t>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03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6600" dirty="0" smtClean="0"/>
              <a:t>Any Questions?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3970900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861920" y="3636880"/>
            <a:ext cx="40167360" cy="4391040"/>
          </a:xfrm>
          <a:prstGeom prst="rect">
            <a:avLst/>
          </a:prstGeom>
        </p:spPr>
        <p:txBody>
          <a:bodyPr lIns="491501" tIns="491501" rIns="491501" bIns="491501" anchor="b" anchorCtr="0">
            <a:noAutofit/>
          </a:bodyPr>
          <a:lstStyle/>
          <a:p>
            <a:pPr marL="1143000" indent="-1143000"/>
            <a:r>
              <a:rPr lang="en-US" sz="12500" dirty="0"/>
              <a:t>Use </a:t>
            </a:r>
            <a:r>
              <a:rPr lang="en-US" sz="12500" dirty="0" smtClean="0"/>
              <a:t>PowerPoint </a:t>
            </a:r>
            <a:r>
              <a:rPr lang="en-US" sz="12500" dirty="0"/>
              <a:t>to create a 48” x 36” slide</a:t>
            </a:r>
          </a:p>
        </p:txBody>
      </p:sp>
      <p:pic>
        <p:nvPicPr>
          <p:cNvPr id="3" name="Picture 2" descr="Screen Shot 2016-09-07 at 10.34.1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5092" y="22692540"/>
            <a:ext cx="15910893" cy="6675446"/>
          </a:xfrm>
          <a:prstGeom prst="rect">
            <a:avLst/>
          </a:prstGeom>
        </p:spPr>
      </p:pic>
      <p:pic>
        <p:nvPicPr>
          <p:cNvPr id="4" name="Picture 3" descr="Screen Shot 2016-09-07 at 10.33.5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0525" y="8592272"/>
            <a:ext cx="12881155" cy="13319289"/>
          </a:xfrm>
          <a:prstGeom prst="rect">
            <a:avLst/>
          </a:prstGeom>
        </p:spPr>
      </p:pic>
      <p:pic>
        <p:nvPicPr>
          <p:cNvPr id="5" name="Picture 4" descr="Screen Shot 2016-09-07 at 10.33.19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1109" y="9856308"/>
            <a:ext cx="15222820" cy="10447034"/>
          </a:xfrm>
          <a:prstGeom prst="rect">
            <a:avLst/>
          </a:prstGeom>
        </p:spPr>
      </p:pic>
      <p:sp>
        <p:nvSpPr>
          <p:cNvPr id="11" name="Shape 76"/>
          <p:cNvSpPr txBox="1">
            <a:spLocks noGrp="1"/>
          </p:cNvSpPr>
          <p:nvPr>
            <p:ph type="body" idx="1"/>
          </p:nvPr>
        </p:nvSpPr>
        <p:spPr>
          <a:xfrm>
            <a:off x="6782591" y="24287013"/>
            <a:ext cx="18476163" cy="3001567"/>
          </a:xfrm>
          <a:prstGeom prst="rect">
            <a:avLst/>
          </a:prstGeom>
        </p:spPr>
        <p:txBody>
          <a:bodyPr lIns="491501" tIns="491501" rIns="491501" bIns="491501" anchor="t" anchorCtr="0">
            <a:noAutofit/>
          </a:bodyPr>
          <a:lstStyle/>
          <a:p>
            <a:r>
              <a:rPr lang="en-US" dirty="0" smtClean="0"/>
              <a:t>Click “OK”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Then start your outline</a:t>
            </a:r>
            <a:endParaRPr dirty="0"/>
          </a:p>
        </p:txBody>
      </p:sp>
      <p:sp>
        <p:nvSpPr>
          <p:cNvPr id="7" name="Shape 69"/>
          <p:cNvSpPr txBox="1">
            <a:spLocks/>
          </p:cNvSpPr>
          <p:nvPr/>
        </p:nvSpPr>
        <p:spPr>
          <a:xfrm>
            <a:off x="2014320" y="888240"/>
            <a:ext cx="40167360" cy="4391040"/>
          </a:xfrm>
          <a:prstGeom prst="rect">
            <a:avLst/>
          </a:prstGeom>
        </p:spPr>
        <p:txBody>
          <a:bodyPr vert="horz" lIns="491501" tIns="491501" rIns="491501" bIns="491501" rtlCol="0" anchor="b" anchorCtr="0">
            <a:noAutofit/>
          </a:bodyPr>
          <a:lstStyle>
            <a:lvl1pPr lvl="0" algn="ctr" defTabSz="4389120" rtl="0" eaLnBrk="1" latinLnBrk="0" hangingPunct="1">
              <a:spcBef>
                <a:spcPts val="0"/>
              </a:spcBef>
              <a:buNone/>
              <a:defRPr sz="211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9pPr>
          </a:lstStyle>
          <a:p>
            <a:pPr marL="1143000" indent="-1143000"/>
            <a:r>
              <a:rPr lang="en-US" sz="15000" dirty="0" smtClean="0"/>
              <a:t>Getting Started in PowerPoint -Mac</a:t>
            </a:r>
            <a:endParaRPr lang="en-US" sz="15000" dirty="0"/>
          </a:p>
        </p:txBody>
      </p:sp>
      <p:sp>
        <p:nvSpPr>
          <p:cNvPr id="8" name="Shape 76"/>
          <p:cNvSpPr txBox="1">
            <a:spLocks/>
          </p:cNvSpPr>
          <p:nvPr/>
        </p:nvSpPr>
        <p:spPr>
          <a:xfrm>
            <a:off x="1219609" y="11298920"/>
            <a:ext cx="11481239" cy="8143147"/>
          </a:xfrm>
          <a:prstGeom prst="rect">
            <a:avLst/>
          </a:prstGeom>
        </p:spPr>
        <p:txBody>
          <a:bodyPr vert="horz" lIns="491501" tIns="491501" rIns="491501" bIns="491501" rtlCol="0" anchor="t" anchorCtr="0">
            <a:noAutofit/>
          </a:bodyPr>
          <a:lstStyle>
            <a:lvl1pPr marL="1316736" lvl="0" indent="-1316736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66062" lvl="1" indent="-1316736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0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107182" lvl="2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9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0" lvl="3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8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2592" lvl="4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7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8558784" lvl="5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Font typeface="Symbol" pitchFamily="18" charset="2"/>
              <a:buChar char="*"/>
              <a:defRPr sz="6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0094976" lvl="6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Font typeface="Symbol" pitchFamily="18" charset="2"/>
              <a:buChar char="*"/>
              <a:defRPr sz="6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1631168" lvl="7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Font typeface="Symbol" pitchFamily="18" charset="2"/>
              <a:buChar char="*"/>
              <a:defRPr sz="6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3167360" lvl="8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Font typeface="Symbol" pitchFamily="18" charset="2"/>
              <a:buChar char="*"/>
              <a:defRPr sz="6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Find Tab that asks for slide size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1861920" y="3636880"/>
            <a:ext cx="40167360" cy="4391040"/>
          </a:xfrm>
          <a:prstGeom prst="rect">
            <a:avLst/>
          </a:prstGeom>
        </p:spPr>
        <p:txBody>
          <a:bodyPr lIns="491501" tIns="491501" rIns="491501" bIns="491501" anchor="b" anchorCtr="0">
            <a:noAutofit/>
          </a:bodyPr>
          <a:lstStyle/>
          <a:p>
            <a:pPr marL="1143000" indent="-1143000"/>
            <a:r>
              <a:rPr lang="en-US" sz="12500" dirty="0"/>
              <a:t>Use </a:t>
            </a:r>
            <a:r>
              <a:rPr lang="en-US" sz="12500" dirty="0" smtClean="0"/>
              <a:t>PowerPoint </a:t>
            </a:r>
            <a:r>
              <a:rPr lang="en-US" sz="12500" dirty="0"/>
              <a:t>to create a 48” x 36” slide</a:t>
            </a:r>
          </a:p>
        </p:txBody>
      </p:sp>
      <p:sp>
        <p:nvSpPr>
          <p:cNvPr id="11" name="Shape 76"/>
          <p:cNvSpPr txBox="1">
            <a:spLocks noGrp="1"/>
          </p:cNvSpPr>
          <p:nvPr>
            <p:ph type="body" idx="1"/>
          </p:nvPr>
        </p:nvSpPr>
        <p:spPr>
          <a:xfrm>
            <a:off x="534191" y="29372599"/>
            <a:ext cx="18476163" cy="3001567"/>
          </a:xfrm>
          <a:prstGeom prst="rect">
            <a:avLst/>
          </a:prstGeom>
        </p:spPr>
        <p:txBody>
          <a:bodyPr lIns="491501" tIns="491501" rIns="491501" bIns="491501" anchor="t" anchorCtr="0">
            <a:noAutofit/>
          </a:bodyPr>
          <a:lstStyle/>
          <a:p>
            <a:r>
              <a:rPr lang="en-US" dirty="0"/>
              <a:t>Then start your </a:t>
            </a:r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Shape 69"/>
          <p:cNvSpPr txBox="1">
            <a:spLocks/>
          </p:cNvSpPr>
          <p:nvPr/>
        </p:nvSpPr>
        <p:spPr>
          <a:xfrm>
            <a:off x="2014320" y="888240"/>
            <a:ext cx="40167360" cy="4391040"/>
          </a:xfrm>
          <a:prstGeom prst="rect">
            <a:avLst/>
          </a:prstGeom>
        </p:spPr>
        <p:txBody>
          <a:bodyPr vert="horz" lIns="491501" tIns="491501" rIns="491501" bIns="491501" rtlCol="0" anchor="b" anchorCtr="0">
            <a:noAutofit/>
          </a:bodyPr>
          <a:lstStyle>
            <a:lvl1pPr lvl="0" algn="ctr" defTabSz="4389120" rtl="0" eaLnBrk="1" latinLnBrk="0" hangingPunct="1">
              <a:spcBef>
                <a:spcPts val="0"/>
              </a:spcBef>
              <a:buNone/>
              <a:defRPr sz="211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lvl="1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2pPr>
            <a:lvl3pPr lvl="2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3pPr>
            <a:lvl4pPr lvl="3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4pPr>
            <a:lvl5pPr lvl="4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5pPr>
            <a:lvl6pPr lvl="5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6pPr>
            <a:lvl7pPr lvl="6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7pPr>
            <a:lvl8pPr lvl="7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8pPr>
            <a:lvl9pPr lvl="8" eaLnBrk="1" hangingPunct="1">
              <a:spcBef>
                <a:spcPts val="0"/>
              </a:spcBef>
              <a:defRPr>
                <a:solidFill>
                  <a:schemeClr val="tx2"/>
                </a:solidFill>
              </a:defRPr>
            </a:lvl9pPr>
          </a:lstStyle>
          <a:p>
            <a:pPr marL="1143000" indent="-1143000"/>
            <a:r>
              <a:rPr lang="en-US" sz="15000" dirty="0" smtClean="0"/>
              <a:t>Getting Started in PowerPoint -PC</a:t>
            </a:r>
            <a:endParaRPr lang="en-US" sz="15000" dirty="0"/>
          </a:p>
        </p:txBody>
      </p:sp>
      <p:sp>
        <p:nvSpPr>
          <p:cNvPr id="8" name="Shape 76"/>
          <p:cNvSpPr txBox="1">
            <a:spLocks/>
          </p:cNvSpPr>
          <p:nvPr/>
        </p:nvSpPr>
        <p:spPr>
          <a:xfrm>
            <a:off x="1219609" y="11298920"/>
            <a:ext cx="11481239" cy="8143147"/>
          </a:xfrm>
          <a:prstGeom prst="rect">
            <a:avLst/>
          </a:prstGeom>
        </p:spPr>
        <p:txBody>
          <a:bodyPr vert="horz" lIns="491501" tIns="491501" rIns="491501" bIns="491501" rtlCol="0" anchor="t" anchorCtr="0">
            <a:noAutofit/>
          </a:bodyPr>
          <a:lstStyle>
            <a:lvl1pPr marL="1316736" lvl="0" indent="-1316736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1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2766062" lvl="1" indent="-1316736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0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4107182" lvl="2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9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0" lvl="3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8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022592" lvl="4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7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8558784" lvl="5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Font typeface="Symbol" pitchFamily="18" charset="2"/>
              <a:buChar char="*"/>
              <a:defRPr sz="6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0094976" lvl="6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Font typeface="Symbol" pitchFamily="18" charset="2"/>
              <a:buChar char="*"/>
              <a:defRPr sz="6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1631168" lvl="7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Font typeface="Symbol" pitchFamily="18" charset="2"/>
              <a:buChar char="*"/>
              <a:defRPr sz="6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3167360" lvl="8" indent="-1097280" algn="l" defTabSz="4389120" rtl="0" eaLnBrk="1" latinLnBrk="0" hangingPunct="1">
              <a:spcBef>
                <a:spcPts val="0"/>
              </a:spcBef>
              <a:buClr>
                <a:schemeClr val="accent1"/>
              </a:buClr>
              <a:buFont typeface="Symbol" pitchFamily="18" charset="2"/>
              <a:buChar char="*"/>
              <a:defRPr sz="6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Find the Design Tab </a:t>
            </a:r>
          </a:p>
          <a:p>
            <a:r>
              <a:rPr lang="en-US" dirty="0" smtClean="0"/>
              <a:t>Select Page Set Up</a:t>
            </a:r>
          </a:p>
          <a:p>
            <a:r>
              <a:rPr lang="en-US" dirty="0" smtClean="0"/>
              <a:t>Change the Width to 48</a:t>
            </a:r>
          </a:p>
          <a:p>
            <a:r>
              <a:rPr lang="en-US" dirty="0" smtClean="0"/>
              <a:t>Change the Height to 36</a:t>
            </a:r>
            <a:endParaRPr lang="en-US" dirty="0"/>
          </a:p>
        </p:txBody>
      </p:sp>
      <p:pic>
        <p:nvPicPr>
          <p:cNvPr id="6" name="Picture 5" descr="Screen Shot 2018-01-30 at 4.44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647" y="9682080"/>
            <a:ext cx="30672938" cy="172707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7025600" y="21590000"/>
            <a:ext cx="1254483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6974800" y="22910800"/>
            <a:ext cx="140688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7450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194560" y="1065175"/>
            <a:ext cx="39502080" cy="4349430"/>
          </a:xfrm>
        </p:spPr>
        <p:txBody>
          <a:bodyPr/>
          <a:lstStyle/>
          <a:p>
            <a:r>
              <a:rPr lang="en-US" dirty="0" smtClean="0"/>
              <a:t>Formatting</a:t>
            </a:r>
            <a:endParaRPr lang="en-US" dirty="0"/>
          </a:p>
        </p:txBody>
      </p:sp>
      <p:sp>
        <p:nvSpPr>
          <p:cNvPr id="12" name="Title 3"/>
          <p:cNvSpPr txBox="1">
            <a:spLocks/>
          </p:cNvSpPr>
          <p:nvPr/>
        </p:nvSpPr>
        <p:spPr>
          <a:xfrm>
            <a:off x="2194560" y="4601868"/>
            <a:ext cx="39502080" cy="3999722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 fontScale="92500" lnSpcReduction="20000"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4700" dirty="0" smtClean="0"/>
              <a:t>With a quick glance, </a:t>
            </a:r>
          </a:p>
          <a:p>
            <a:r>
              <a:rPr lang="en-US" sz="14700" dirty="0" smtClean="0"/>
              <a:t>w</a:t>
            </a:r>
            <a:r>
              <a:rPr lang="en-US" sz="14700" dirty="0" smtClean="0"/>
              <a:t>hat </a:t>
            </a:r>
            <a:r>
              <a:rPr lang="en-US" sz="14700" dirty="0" smtClean="0"/>
              <a:t>are the commonalities for these posters?</a:t>
            </a:r>
            <a:endParaRPr lang="en-US" sz="14700" dirty="0"/>
          </a:p>
        </p:txBody>
      </p:sp>
      <p:pic>
        <p:nvPicPr>
          <p:cNvPr id="13" name="Picture 12" descr="Screen Shot 2017-09-07 at 1.27.5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/>
          <a:stretch/>
        </p:blipFill>
        <p:spPr>
          <a:xfrm>
            <a:off x="2194560" y="8703190"/>
            <a:ext cx="12542826" cy="9386400"/>
          </a:xfrm>
          <a:prstGeom prst="rect">
            <a:avLst/>
          </a:prstGeom>
        </p:spPr>
      </p:pic>
      <p:pic>
        <p:nvPicPr>
          <p:cNvPr id="14" name="Picture 13" descr="Screen Shot 2017-09-07 at 1.27.0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r="1158"/>
          <a:stretch/>
        </p:blipFill>
        <p:spPr>
          <a:xfrm>
            <a:off x="15765567" y="8703190"/>
            <a:ext cx="12566727" cy="9425045"/>
          </a:xfrm>
          <a:prstGeom prst="rect">
            <a:avLst/>
          </a:prstGeom>
        </p:spPr>
      </p:pic>
      <p:pic>
        <p:nvPicPr>
          <p:cNvPr id="15" name="Picture 14" descr="Screen Shot 2017-09-07 at 1.28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441" y="8703190"/>
            <a:ext cx="12558000" cy="9425045"/>
          </a:xfrm>
          <a:prstGeom prst="rect">
            <a:avLst/>
          </a:prstGeom>
        </p:spPr>
      </p:pic>
      <p:pic>
        <p:nvPicPr>
          <p:cNvPr id="16" name="Picture 15" descr="Screen Shot 2017-09-07 at 1.29.2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561" y="19740451"/>
            <a:ext cx="12575452" cy="9425044"/>
          </a:xfrm>
          <a:prstGeom prst="rect">
            <a:avLst/>
          </a:prstGeom>
        </p:spPr>
      </p:pic>
      <p:pic>
        <p:nvPicPr>
          <p:cNvPr id="17" name="Picture 16" descr="Screen Shot 2017-09-07 at 1.30.1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568" y="19740452"/>
            <a:ext cx="12575452" cy="9425044"/>
          </a:xfrm>
          <a:prstGeom prst="rect">
            <a:avLst/>
          </a:prstGeom>
        </p:spPr>
      </p:pic>
      <p:pic>
        <p:nvPicPr>
          <p:cNvPr id="18" name="Picture 17" descr="Screen Shot 2017-09-07 at 1.31.02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81441" y="19740450"/>
            <a:ext cx="12575454" cy="942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75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7200" dirty="0" smtClean="0"/>
              <a:t>Research Title  (120 pt. font)</a:t>
            </a:r>
          </a:p>
          <a:p>
            <a:r>
              <a:rPr lang="en-US" sz="7200" dirty="0" smtClean="0"/>
              <a:t>Your Name (66 to 88 pt. font)</a:t>
            </a:r>
          </a:p>
          <a:p>
            <a:r>
              <a:rPr lang="en-US" sz="7200" dirty="0" smtClean="0"/>
              <a:t>Any Team Member </a:t>
            </a:r>
            <a:r>
              <a:rPr lang="en-US" sz="7200" dirty="0"/>
              <a:t>Names (66 to 88 pt. font</a:t>
            </a:r>
            <a:r>
              <a:rPr lang="en-US" sz="7200" dirty="0" smtClean="0"/>
              <a:t>)</a:t>
            </a:r>
          </a:p>
          <a:p>
            <a:r>
              <a:rPr lang="en-US" sz="7200" dirty="0" smtClean="0"/>
              <a:t>Your Mentor’s </a:t>
            </a:r>
            <a:r>
              <a:rPr lang="en-US" sz="7200" dirty="0"/>
              <a:t>Name (66 to 88 pt. font</a:t>
            </a:r>
            <a:r>
              <a:rPr lang="en-US" sz="7200" dirty="0" smtClean="0"/>
              <a:t>)</a:t>
            </a:r>
          </a:p>
          <a:p>
            <a:r>
              <a:rPr lang="en-US" sz="7200" dirty="0" smtClean="0"/>
              <a:t>FSU Logo  (found on CRE website under Presentation Resources)</a:t>
            </a:r>
          </a:p>
          <a:p>
            <a:r>
              <a:rPr lang="en-US" sz="7200" dirty="0" smtClean="0"/>
              <a:t>Sponsoring Department or Organization Logo and/or Donor Name</a:t>
            </a:r>
          </a:p>
          <a:p>
            <a:endParaRPr lang="en-US" sz="8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Formatting: The Header</a:t>
            </a:r>
            <a:endParaRPr lang="en-US" dirty="0"/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185924" y="8607346"/>
            <a:ext cx="13405834" cy="3509313"/>
          </a:xfrm>
          <a:prstGeom prst="rect">
            <a:avLst/>
          </a:prstGeom>
        </p:spPr>
        <p:txBody>
          <a:bodyPr vert="horz" lIns="438912" tIns="219456" rIns="438912" bIns="219456" rtlCol="0" anchor="ctr">
            <a:normAutofit fontScale="70000" lnSpcReduction="20000"/>
          </a:bodyPr>
          <a:lstStyle>
            <a:lvl1pPr algn="ctr" defTabSz="4389120" rtl="0" eaLnBrk="1" latinLnBrk="0" hangingPunct="1">
              <a:spcBef>
                <a:spcPct val="0"/>
              </a:spcBef>
              <a:buNone/>
              <a:defRPr sz="211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Should Include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 descr="Screen Shot 2017-09-07 at 1.27.5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b="83333"/>
          <a:stretch/>
        </p:blipFill>
        <p:spPr>
          <a:xfrm>
            <a:off x="1630315" y="21318404"/>
            <a:ext cx="26208085" cy="3268795"/>
          </a:xfrm>
          <a:prstGeom prst="rect">
            <a:avLst/>
          </a:prstGeom>
        </p:spPr>
      </p:pic>
      <p:pic>
        <p:nvPicPr>
          <p:cNvPr id="13" name="Picture 12" descr="Screen Shot 2017-09-07 at 1.27.02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r="1158" b="87809"/>
          <a:stretch/>
        </p:blipFill>
        <p:spPr>
          <a:xfrm>
            <a:off x="2164083" y="28937738"/>
            <a:ext cx="30805118" cy="2816671"/>
          </a:xfrm>
          <a:prstGeom prst="rect">
            <a:avLst/>
          </a:prstGeom>
        </p:spPr>
      </p:pic>
      <p:pic>
        <p:nvPicPr>
          <p:cNvPr id="14" name="Picture 13" descr="Screen Shot 2017-09-07 at 1.29.24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414"/>
          <a:stretch/>
        </p:blipFill>
        <p:spPr>
          <a:xfrm>
            <a:off x="15798800" y="25201210"/>
            <a:ext cx="26466800" cy="3091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845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185924" y="12842242"/>
            <a:ext cx="35559998" cy="18958728"/>
          </a:xfrm>
        </p:spPr>
        <p:txBody>
          <a:bodyPr>
            <a:normAutofit/>
          </a:bodyPr>
          <a:lstStyle/>
          <a:p>
            <a:r>
              <a:rPr lang="en-US" dirty="0" smtClean="0"/>
              <a:t>Use </a:t>
            </a:r>
            <a:r>
              <a:rPr lang="en-US" dirty="0"/>
              <a:t>textboxes to make the sections of your poster. Make sure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Text </a:t>
            </a:r>
            <a:r>
              <a:rPr lang="en-US" dirty="0"/>
              <a:t>is readable from a few feet </a:t>
            </a:r>
            <a:r>
              <a:rPr lang="en-US" dirty="0" smtClean="0"/>
              <a:t>away (24 </a:t>
            </a:r>
            <a:r>
              <a:rPr lang="en-US" dirty="0" err="1" smtClean="0"/>
              <a:t>pt</a:t>
            </a:r>
            <a:r>
              <a:rPr lang="en-US" dirty="0" smtClean="0"/>
              <a:t> font+)</a:t>
            </a:r>
          </a:p>
          <a:p>
            <a:pPr lvl="1"/>
            <a:r>
              <a:rPr lang="en-US" dirty="0" smtClean="0"/>
              <a:t>Text </a:t>
            </a:r>
            <a:r>
              <a:rPr lang="en-US" dirty="0"/>
              <a:t>stands out from the background </a:t>
            </a:r>
            <a:r>
              <a:rPr lang="en-US" dirty="0" smtClean="0"/>
              <a:t>color</a:t>
            </a:r>
            <a:endParaRPr lang="en-US" dirty="0"/>
          </a:p>
          <a:p>
            <a:pPr lvl="1"/>
            <a:r>
              <a:rPr lang="en-US" dirty="0"/>
              <a:t>Zoom in to make sure that text doesn’t overflow the textboxes or accidentally </a:t>
            </a:r>
            <a:r>
              <a:rPr lang="en-US" dirty="0" smtClean="0"/>
              <a:t>hidden</a:t>
            </a:r>
            <a:endParaRPr lang="en-US" dirty="0"/>
          </a:p>
          <a:p>
            <a:r>
              <a:rPr lang="en-US" dirty="0"/>
              <a:t>Section Themes to </a:t>
            </a:r>
            <a:r>
              <a:rPr lang="en-US" dirty="0" smtClean="0"/>
              <a:t>Include (Next Slide)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Formatting: The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4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491501" tIns="491501" rIns="491501" bIns="491501" anchor="b" anchorCtr="0">
            <a:noAutofit/>
          </a:bodyPr>
          <a:lstStyle/>
          <a:p>
            <a:r>
              <a:rPr lang="en-US" sz="15000" dirty="0" smtClean="0"/>
              <a:t>Formatting: </a:t>
            </a:r>
            <a:r>
              <a:rPr lang="en" sz="15000" dirty="0" smtClean="0"/>
              <a:t>Section</a:t>
            </a:r>
            <a:r>
              <a:rPr lang="en-US" sz="15000" dirty="0" smtClean="0"/>
              <a:t> Themes</a:t>
            </a:r>
            <a:r>
              <a:rPr lang="en" sz="15000" dirty="0" smtClean="0"/>
              <a:t> </a:t>
            </a:r>
            <a:r>
              <a:rPr lang="en" sz="15000" dirty="0"/>
              <a:t>to Include</a:t>
            </a:r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8456592" y="12289471"/>
            <a:ext cx="28278169" cy="11255947"/>
          </a:xfrm>
          <a:prstGeom prst="rect">
            <a:avLst/>
          </a:prstGeom>
        </p:spPr>
        <p:txBody>
          <a:bodyPr lIns="491501" tIns="491501" rIns="491501" bIns="491501" numCol="2" anchor="t" anchorCtr="0">
            <a:noAutofit/>
          </a:bodyPr>
          <a:lstStyle/>
          <a:p>
            <a:r>
              <a:rPr lang="en-US" sz="10000" dirty="0" smtClean="0"/>
              <a:t>Abstract</a:t>
            </a:r>
          </a:p>
          <a:p>
            <a:r>
              <a:rPr lang="en-US" sz="10000" dirty="0" smtClean="0"/>
              <a:t>Introduction</a:t>
            </a:r>
          </a:p>
          <a:p>
            <a:r>
              <a:rPr lang="en-US" sz="10000" dirty="0" smtClean="0"/>
              <a:t>Background</a:t>
            </a:r>
          </a:p>
          <a:p>
            <a:r>
              <a:rPr lang="en-US" sz="10000" dirty="0" smtClean="0"/>
              <a:t>Methods</a:t>
            </a:r>
          </a:p>
          <a:p>
            <a:r>
              <a:rPr lang="en-US" sz="10000" dirty="0" smtClean="0"/>
              <a:t>Results</a:t>
            </a:r>
          </a:p>
          <a:p>
            <a:r>
              <a:rPr lang="en-US" sz="10000" dirty="0" smtClean="0"/>
              <a:t>Discussion</a:t>
            </a:r>
          </a:p>
          <a:p>
            <a:r>
              <a:rPr lang="en-US" sz="10000" dirty="0" smtClean="0"/>
              <a:t>Limitations</a:t>
            </a:r>
          </a:p>
          <a:p>
            <a:r>
              <a:rPr lang="en-US" sz="10000" dirty="0" smtClean="0"/>
              <a:t>Conclusion</a:t>
            </a:r>
          </a:p>
          <a:p>
            <a:r>
              <a:rPr lang="en-US" sz="10000" dirty="0" smtClean="0"/>
              <a:t>Future Directions</a:t>
            </a:r>
          </a:p>
          <a:p>
            <a:r>
              <a:rPr lang="en-US" sz="10000" dirty="0" smtClean="0"/>
              <a:t>Acknowledgements</a:t>
            </a:r>
          </a:p>
          <a:p>
            <a:r>
              <a:rPr lang="en-US" sz="10000" dirty="0" smtClean="0"/>
              <a:t>References 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0" y="24099004"/>
            <a:ext cx="43891200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/>
              <a:t>(Posters don’t necessarily have to include every single one of these sections)</a:t>
            </a:r>
          </a:p>
          <a:p>
            <a:pPr algn="ctr"/>
            <a:endParaRPr lang="en-US" sz="9600" dirty="0"/>
          </a:p>
          <a:p>
            <a:pPr algn="ctr"/>
            <a:r>
              <a:rPr lang="en-US" sz="9600" dirty="0" smtClean="0"/>
              <a:t>View </a:t>
            </a:r>
            <a:r>
              <a:rPr lang="en-US" sz="9600" dirty="0"/>
              <a:t>examples of past posters:</a:t>
            </a:r>
          </a:p>
          <a:p>
            <a:pPr algn="ctr"/>
            <a:r>
              <a:rPr lang="en-US" sz="9600" dirty="0">
                <a:hlinkClick r:id="rId3"/>
              </a:rPr>
              <a:t>https://fsu.digital.flvc.org/islandora/object/fsu:undergraduate_research_symposium</a:t>
            </a:r>
            <a:endParaRPr lang="en-US" sz="9600" dirty="0"/>
          </a:p>
          <a:p>
            <a:pPr algn="ctr"/>
            <a:r>
              <a:rPr lang="en-US" sz="9600" dirty="0"/>
              <a:t> 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Formatting: Style Tips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61920" y="10535769"/>
            <a:ext cx="40167360" cy="21494850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Less </a:t>
            </a:r>
            <a:r>
              <a:rPr lang="en-US" i="1" dirty="0">
                <a:solidFill>
                  <a:schemeClr val="bg2">
                    <a:lumMod val="50000"/>
                  </a:schemeClr>
                </a:solidFill>
              </a:rPr>
              <a:t>is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More</a:t>
            </a:r>
          </a:p>
          <a:p>
            <a:pPr lvl="1"/>
            <a:r>
              <a:rPr lang="en-US" dirty="0" smtClean="0"/>
              <a:t>Your </a:t>
            </a:r>
            <a:r>
              <a:rPr lang="en-US" dirty="0"/>
              <a:t>poster should not be a wall of text! Don’t make your sections too lengthy or the text too small.</a:t>
            </a:r>
          </a:p>
          <a:p>
            <a:r>
              <a:rPr lang="en-US" i="1" dirty="0" smtClean="0">
                <a:solidFill>
                  <a:srgbClr val="0B87D6"/>
                </a:solidFill>
              </a:rPr>
              <a:t>Color</a:t>
            </a:r>
            <a:endParaRPr lang="en-US" dirty="0" smtClean="0">
              <a:solidFill>
                <a:srgbClr val="0B87D6"/>
              </a:solidFill>
            </a:endParaRPr>
          </a:p>
          <a:p>
            <a:pPr lvl="1"/>
            <a:r>
              <a:rPr lang="en-US" dirty="0" smtClean="0"/>
              <a:t>No </a:t>
            </a:r>
            <a:r>
              <a:rPr lang="en-US" dirty="0"/>
              <a:t>dark solid color backgrounds (uses up a lot of ink!</a:t>
            </a:r>
            <a:r>
              <a:rPr lang="en-US" dirty="0" smtClean="0"/>
              <a:t>)</a:t>
            </a:r>
            <a:endParaRPr lang="en-US" i="1" dirty="0" smtClean="0"/>
          </a:p>
          <a:p>
            <a:pPr lvl="0"/>
            <a:r>
              <a:rPr lang="en-US" i="1" dirty="0" smtClean="0">
                <a:solidFill>
                  <a:srgbClr val="0B87D6"/>
                </a:solidFill>
              </a:rPr>
              <a:t>Use </a:t>
            </a:r>
            <a:r>
              <a:rPr lang="en-US" i="1" dirty="0">
                <a:solidFill>
                  <a:srgbClr val="0B87D6"/>
                </a:solidFill>
              </a:rPr>
              <a:t>I</a:t>
            </a:r>
            <a:r>
              <a:rPr lang="en-US" i="1" dirty="0" smtClean="0">
                <a:solidFill>
                  <a:srgbClr val="0B87D6"/>
                </a:solidFill>
              </a:rPr>
              <a:t>mages </a:t>
            </a:r>
            <a:r>
              <a:rPr lang="en-US" i="1" dirty="0">
                <a:solidFill>
                  <a:srgbClr val="0B87D6"/>
                </a:solidFill>
              </a:rPr>
              <a:t>and G</a:t>
            </a:r>
            <a:r>
              <a:rPr lang="en-US" i="1" dirty="0" smtClean="0">
                <a:solidFill>
                  <a:srgbClr val="0B87D6"/>
                </a:solidFill>
              </a:rPr>
              <a:t>raphs</a:t>
            </a:r>
          </a:p>
          <a:p>
            <a:pPr lvl="1"/>
            <a:r>
              <a:rPr lang="en-US" dirty="0" smtClean="0"/>
              <a:t>The </a:t>
            </a:r>
            <a:r>
              <a:rPr lang="en-US" dirty="0"/>
              <a:t>poster is an illustrative backdrop to your “elevator speech.” </a:t>
            </a:r>
            <a:endParaRPr lang="en-US" dirty="0" smtClean="0"/>
          </a:p>
          <a:p>
            <a:pPr lvl="1"/>
            <a:r>
              <a:rPr lang="en-US" dirty="0" smtClean="0"/>
              <a:t>Include </a:t>
            </a:r>
            <a:r>
              <a:rPr lang="en-US" dirty="0"/>
              <a:t>pictures and charts/graphs from your research experiences whenever possible - just make sure that they are high quality and not grainy.</a:t>
            </a:r>
          </a:p>
          <a:p>
            <a:r>
              <a:rPr lang="en-US" i="1" dirty="0" smtClean="0">
                <a:solidFill>
                  <a:srgbClr val="0B87D6"/>
                </a:solidFill>
              </a:rPr>
              <a:t>Easy Reading</a:t>
            </a:r>
            <a:endParaRPr lang="en-US" dirty="0">
              <a:solidFill>
                <a:srgbClr val="0B87D6"/>
              </a:solidFill>
            </a:endParaRPr>
          </a:p>
          <a:p>
            <a:pPr lvl="1"/>
            <a:r>
              <a:rPr lang="en-US" dirty="0" smtClean="0"/>
              <a:t>Make </a:t>
            </a:r>
            <a:r>
              <a:rPr lang="en-US" dirty="0"/>
              <a:t>sure fonts and colors are easy on the eyes and readable</a:t>
            </a:r>
            <a:r>
              <a:rPr lang="en-US" dirty="0" smtClean="0"/>
              <a:t>. </a:t>
            </a:r>
          </a:p>
          <a:p>
            <a:pPr lvl="1"/>
            <a:r>
              <a:rPr lang="en-US" dirty="0" smtClean="0"/>
              <a:t>24 </a:t>
            </a:r>
            <a:r>
              <a:rPr lang="en-US" dirty="0" err="1" smtClean="0"/>
              <a:t>pt</a:t>
            </a:r>
            <a:r>
              <a:rPr lang="en-US" dirty="0" smtClean="0"/>
              <a:t> font or higher</a:t>
            </a:r>
            <a:endParaRPr lang="en-US" i="1" dirty="0" smtClean="0"/>
          </a:p>
          <a:p>
            <a:r>
              <a:rPr lang="en-US" i="1" dirty="0">
                <a:solidFill>
                  <a:srgbClr val="0B87D6"/>
                </a:solidFill>
              </a:rPr>
              <a:t>Keep </a:t>
            </a:r>
            <a:r>
              <a:rPr lang="en-US" i="1" dirty="0" smtClean="0">
                <a:solidFill>
                  <a:srgbClr val="0B87D6"/>
                </a:solidFill>
              </a:rPr>
              <a:t>It Classy</a:t>
            </a:r>
            <a:endParaRPr lang="en-US" i="1" dirty="0">
              <a:solidFill>
                <a:srgbClr val="0B87D6"/>
              </a:solidFill>
            </a:endParaRPr>
          </a:p>
          <a:p>
            <a:pPr lvl="1"/>
            <a:r>
              <a:rPr lang="en-US" dirty="0"/>
              <a:t>Stick to one or two fonts. Feel free to be creative, but check that your poster’s color scheme is easy on the eyes. </a:t>
            </a:r>
          </a:p>
        </p:txBody>
      </p:sp>
    </p:spTree>
    <p:extLst>
      <p:ext uri="{BB962C8B-B14F-4D97-AF65-F5344CB8AC3E}">
        <p14:creationId xmlns:p14="http://schemas.microsoft.com/office/powerpoint/2010/main" val="30938307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338</TotalTime>
  <Words>847</Words>
  <Application>Microsoft Macintosh PowerPoint</Application>
  <PresentationFormat>Custom</PresentationFormat>
  <Paragraphs>157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Waveform</vt:lpstr>
      <vt:lpstr>Creating an Impactful Poster</vt:lpstr>
      <vt:lpstr>Overview</vt:lpstr>
      <vt:lpstr>Use PowerPoint to create a 48” x 36” slide</vt:lpstr>
      <vt:lpstr>Use PowerPoint to create a 48” x 36” slide</vt:lpstr>
      <vt:lpstr>Formatting</vt:lpstr>
      <vt:lpstr>Formatting: The Header</vt:lpstr>
      <vt:lpstr>Formatting: The Information</vt:lpstr>
      <vt:lpstr>Formatting: Section Themes to Include</vt:lpstr>
      <vt:lpstr>Formatting: Style Tips</vt:lpstr>
      <vt:lpstr>Formatting: Images</vt:lpstr>
      <vt:lpstr>Example Posters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“Elevator Speech”</vt:lpstr>
      <vt:lpstr>The “Elevator Speech”</vt:lpstr>
      <vt:lpstr>Digital Studio</vt:lpstr>
      <vt:lpstr>Digital Studio</vt:lpstr>
      <vt:lpstr>Quick Reminders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Creating a Poster Presentation</dc:title>
  <dc:creator>Kate Hayworth</dc:creator>
  <cp:lastModifiedBy>Jennifer Batchelder</cp:lastModifiedBy>
  <cp:revision>35</cp:revision>
  <dcterms:modified xsi:type="dcterms:W3CDTF">2018-02-28T16:04:49Z</dcterms:modified>
</cp:coreProperties>
</file>